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 SemiBold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  <p:embeddedFont>
      <p:font typeface="Average"/>
      <p:regular r:id="rId37"/>
    </p:embeddedFont>
    <p:embeddedFont>
      <p:font typeface="Roboto Mon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italic.fntdata"/><Relationship Id="rId20" Type="http://schemas.openxmlformats.org/officeDocument/2006/relationships/slide" Target="slides/slide15.xml"/><Relationship Id="rId41" Type="http://schemas.openxmlformats.org/officeDocument/2006/relationships/font" Target="fonts/RobotoMono-boldItalic.fntdata"/><Relationship Id="rId22" Type="http://schemas.openxmlformats.org/officeDocument/2006/relationships/font" Target="fonts/MontserratSemiBold-bold.fntdata"/><Relationship Id="rId21" Type="http://schemas.openxmlformats.org/officeDocument/2006/relationships/font" Target="fonts/MontserratSemiBold-regular.fntdata"/><Relationship Id="rId24" Type="http://schemas.openxmlformats.org/officeDocument/2006/relationships/font" Target="fonts/MontserratSemiBold-boldItalic.fntdata"/><Relationship Id="rId23" Type="http://schemas.openxmlformats.org/officeDocument/2006/relationships/font" Target="fonts/MontserratSemiBol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37" Type="http://schemas.openxmlformats.org/officeDocument/2006/relationships/font" Target="fonts/Average-regular.fntdata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39" Type="http://schemas.openxmlformats.org/officeDocument/2006/relationships/font" Target="fonts/RobotoMono-bold.fntdata"/><Relationship Id="rId16" Type="http://schemas.openxmlformats.org/officeDocument/2006/relationships/slide" Target="slides/slide11.xml"/><Relationship Id="rId38" Type="http://schemas.openxmlformats.org/officeDocument/2006/relationships/font" Target="fonts/RobotoMon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Rabin%E2%80%93Karp_algorithm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https://en.wikipedia.org/wiki/Rabin%E2%80%93Karp_algorithm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471524ceb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471524ceb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482a95222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482a95222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471524ceb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471524ceb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482a95222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482a95222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471524cebb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471524ceb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482a95222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482a95222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471524ceb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471524ceb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471524ceb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471524ceb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477789fd0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477789fd0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471524ceb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471524ceb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471524ceb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471524ceb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482a95222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482a95222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</a:t>
            </a:r>
            <a:r>
              <a:rPr lang="en-GB"/>
              <a:t> String Matching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Henry Chen, Amogh Ghadge, Yuyan Wang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Rolling Hash</a:t>
            </a:r>
            <a:endParaRPr/>
          </a:p>
        </p:txBody>
      </p:sp>
      <p:sp>
        <p:nvSpPr>
          <p:cNvPr id="300" name="Google Shape;300;p26"/>
          <p:cNvSpPr txBox="1"/>
          <p:nvPr/>
        </p:nvSpPr>
        <p:spPr>
          <a:xfrm>
            <a:off x="2094150" y="2791250"/>
            <a:ext cx="49557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hash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hash value of substring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the Unicode of all possible char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the highest order coefficient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a large prime</a:t>
            </a:r>
            <a:b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51" y="1646371"/>
            <a:ext cx="7038899" cy="378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2550" y="2168600"/>
            <a:ext cx="1395175" cy="32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9850" y="3062950"/>
            <a:ext cx="1754404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Rolling Hash: Example</a:t>
            </a:r>
            <a:endParaRPr/>
          </a:p>
        </p:txBody>
      </p:sp>
      <p:pic>
        <p:nvPicPr>
          <p:cNvPr id="309" name="Google Shape;3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51" y="1646371"/>
            <a:ext cx="7038899" cy="378057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7"/>
          <p:cNvSpPr txBox="1"/>
          <p:nvPr/>
        </p:nvSpPr>
        <p:spPr>
          <a:xfrm>
            <a:off x="135150" y="2638850"/>
            <a:ext cx="21549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hash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hash value of substring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all possible char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highest order coefficient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a large prime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27"/>
          <p:cNvSpPr txBox="1"/>
          <p:nvPr/>
        </p:nvSpPr>
        <p:spPr>
          <a:xfrm>
            <a:off x="2572950" y="2853175"/>
            <a:ext cx="3998100" cy="19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Hash of “acc” is 757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“a” = (ord(“a”) - ord(“a”) + 1) = 1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“d” = (ord(“d”) - ord(“a”)+ 1) = 4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 = 26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 = 26 ^ 2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Substring is represented by a three digit base 26 number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 = 10^ 9 + 7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Hash = (26 * (757 - 1 * 26 ^ 2) + 4) mod (10^ 9 + 7)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Hash =  2110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2625" y="3021400"/>
            <a:ext cx="1754404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8"/>
          <p:cNvSpPr txBox="1"/>
          <p:nvPr/>
        </p:nvSpPr>
        <p:spPr>
          <a:xfrm>
            <a:off x="1403900" y="978100"/>
            <a:ext cx="7038900" cy="4003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# find all indices in the text that match the pattern 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def rabin_karp(text, 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indices, base, q, target_hash, curr_hash, l = [], 26, 10 ** 9 + 7, 0, 0, 0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for i in range(len(pattern)):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# go in reverse of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target_hash += ((ord(pattern[len(pattern) - i - 1]) - ord(‘a’) + 1) * (base ** i))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for r in range(len(text)):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curr_hash *= base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curr_hash += ord(text[r]) - ord(‘a’) + 1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# rolling hash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if r - l + 1 &gt; len(pattern):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	curr_hash -= (ord(text[l]) - ord(‘a’) + 1) * base ** len(pattern)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	l += 1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curr_hash %=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if curr_hash == target_hash: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	if text[l:r+1] == pattern: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			indices.append(l)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	return indices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8" name="Google Shape;318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Pseudocode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Complexity</a:t>
            </a:r>
            <a:endParaRPr/>
          </a:p>
        </p:txBody>
      </p:sp>
      <p:sp>
        <p:nvSpPr>
          <p:cNvPr id="324" name="Google Shape;324;p29"/>
          <p:cNvSpPr txBox="1"/>
          <p:nvPr>
            <p:ph idx="1" type="body"/>
          </p:nvPr>
        </p:nvSpPr>
        <p:spPr>
          <a:xfrm>
            <a:off x="1297500" y="1567550"/>
            <a:ext cx="6699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Complexity: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Spurious hits are when the hash value of the pattern matches with the hash value of a window but the content of the window is not equal to the pattern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Occurs as a result of modding by q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Require manual check when hashes equal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The average case and best case complexity of Rabin-Karp algorithm is O(m + n) and the worst case complexity is O(mn).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Worst case occurs when pattern matches every window in the text</a:t>
            </a:r>
            <a:endParaRPr sz="1300"/>
          </a:p>
        </p:txBody>
      </p:sp>
      <p:pic>
        <p:nvPicPr>
          <p:cNvPr id="325" name="Google Shape;3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375" y="3751329"/>
            <a:ext cx="5909250" cy="87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331" name="Google Shape;331;p3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Complexity: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The average case and best case complexity of Rabin-Karp algorithm is O(m + n) and the worst case complexity is O(mn).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The worst-case complexity occurs when t</a:t>
            </a:r>
            <a:r>
              <a:rPr lang="en-GB"/>
              <a:t>he pattern matches every window</a:t>
            </a:r>
            <a:endParaRPr/>
          </a:p>
        </p:txBody>
      </p:sp>
      <p:sp>
        <p:nvSpPr>
          <p:cNvPr id="332" name="Google Shape;332;p3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Limitations: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Because spurious hits can occur, a manual check is needed to ensure that when hashes match, the contents of the window actually match the pattern. As a result, if the pattern matches every window, it is possible that this </a:t>
            </a:r>
            <a:r>
              <a:rPr lang="en-GB"/>
              <a:t>algorithm</a:t>
            </a:r>
            <a:r>
              <a:rPr lang="en-GB"/>
              <a:t> has an O(mn) runtime.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Even Better?</a:t>
            </a:r>
            <a:endParaRPr/>
          </a:p>
        </p:txBody>
      </p:sp>
      <p:sp>
        <p:nvSpPr>
          <p:cNvPr id="338" name="Google Shape;338;p31"/>
          <p:cNvSpPr txBox="1"/>
          <p:nvPr>
            <p:ph idx="1" type="body"/>
          </p:nvPr>
        </p:nvSpPr>
        <p:spPr>
          <a:xfrm>
            <a:off x="1297500" y="1175875"/>
            <a:ext cx="7038900" cy="3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Monte Carlo Variant</a:t>
            </a:r>
            <a:endParaRPr/>
          </a:p>
          <a:p>
            <a:pPr indent="-298450" lvl="1" marL="914400" rtl="0" algn="l"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Uses several hash functions to probabilistically confirm matches.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Reduces the chance of collisions while keeping performance fast, though there's a small chance of false positives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Knuth–Morris–Pratt</a:t>
            </a:r>
            <a:endParaRPr/>
          </a:p>
          <a:p>
            <a:pPr indent="-298450" lvl="1" marL="914400" rtl="0" algn="l"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Preprocesses the pattern to create a partial match (prefix) table.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Skips unnecessary comparisons when a mismatch occurs.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Boyer–Moore</a:t>
            </a:r>
            <a:endParaRPr/>
          </a:p>
          <a:p>
            <a:pPr indent="-298450" lvl="1" marL="914400" rtl="0" algn="l"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Leverages heuristics to shift the search window by more than one position on mismatches.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Often results in sub-linear average-case performance, especially for large alphabets.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Problem Formulation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Naive Approach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0" y="2748575"/>
            <a:ext cx="39834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 String Matching Algorithm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Other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Formulation</a:t>
            </a:r>
            <a:endParaRPr/>
          </a:p>
        </p:txBody>
      </p:sp>
      <p:pic>
        <p:nvPicPr>
          <p:cNvPr id="246" name="Google Shape;246;p19" title="ChatGPT Image Apr 1, 2025, 02_38_52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6263" y="1850575"/>
            <a:ext cx="3221376" cy="214759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9"/>
          <p:cNvSpPr txBox="1"/>
          <p:nvPr/>
        </p:nvSpPr>
        <p:spPr>
          <a:xfrm>
            <a:off x="1365850" y="4236100"/>
            <a:ext cx="64746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Goal: Make the runtime faster than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O(n*m), on average O(n+m).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 is the size of Text and m is the size of Pattern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1365850" y="1279225"/>
            <a:ext cx="63357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Problem: Find all occurrences of pattern in the text and return all indices they start at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Naive </a:t>
            </a:r>
            <a:r>
              <a:rPr lang="en-GB"/>
              <a:t>Approach</a:t>
            </a:r>
            <a:endParaRPr/>
          </a:p>
        </p:txBody>
      </p:sp>
      <p:sp>
        <p:nvSpPr>
          <p:cNvPr id="254" name="Google Shape;254;p20"/>
          <p:cNvSpPr txBox="1"/>
          <p:nvPr/>
        </p:nvSpPr>
        <p:spPr>
          <a:xfrm>
            <a:off x="1365850" y="4429325"/>
            <a:ext cx="6083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Runtime: O(n*m) where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size of the string is N and the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size of the pattern is M.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365850" y="1279225"/>
            <a:ext cx="60834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Approach: Run through the String and check every possible substring.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6" name="Google Shape;2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438" y="2025625"/>
            <a:ext cx="4373120" cy="204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921950" y="399200"/>
            <a:ext cx="530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Simple Hashing</a:t>
            </a:r>
            <a:r>
              <a:rPr lang="en-GB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String Matching</a:t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1609125" y="2809950"/>
            <a:ext cx="6487800" cy="20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Let n be the length of the pattern and m be the length of the string.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Here, m = 10 and n = 3.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Assign each character a different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integer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value (unicode normalized from “A”).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Let the hash of any string be the sum of its character values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CDD = 3 + 4 + 4 = 11,  ABC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= 1 + 2 + 3 = 6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Manually verify strings are equal when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 of pattern =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 of current window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3" name="Google Shape;2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1988" y="1180072"/>
            <a:ext cx="3520026" cy="146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Simple Hashing</a:t>
            </a:r>
            <a:r>
              <a:rPr lang="en-GB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String Matching</a:t>
            </a:r>
            <a:endParaRPr/>
          </a:p>
        </p:txBody>
      </p:sp>
      <p:sp>
        <p:nvSpPr>
          <p:cNvPr id="269" name="Google Shape;269;p22"/>
          <p:cNvSpPr txBox="1"/>
          <p:nvPr/>
        </p:nvSpPr>
        <p:spPr>
          <a:xfrm>
            <a:off x="1158700" y="1401775"/>
            <a:ext cx="5568600" cy="2722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 = len(s)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pw = len(pattern)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unicode = {'a' : 1, 'b' : 2, 'c' : 3, 'd' : 4}  #can be modified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def get_hash(window):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return sum([</a:t>
            </a: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unicode</a:t>
            </a: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[char] for char in window])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 = []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pattern_hash = get_hash(pattern)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for i in range(n-pw+1):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if get_hash(s[i:i+pw]) == pattern_hash and s[i:i+pw] == pattern: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res.append(i)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print(</a:t>
            </a: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1158700" y="4295250"/>
            <a:ext cx="54009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Runtime: O(n * m)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2"/>
          <p:cNvSpPr txBox="1"/>
          <p:nvPr/>
        </p:nvSpPr>
        <p:spPr>
          <a:xfrm>
            <a:off x="6894950" y="1401775"/>
            <a:ext cx="1974000" cy="3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Duplicate hashes can be possible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“c” would have the same hash value as “aaa”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 is computed from scratch for every new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window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 String Matching</a:t>
            </a:r>
            <a:r>
              <a:rPr lang="en-GB"/>
              <a:t> Algorithm</a:t>
            </a:r>
            <a:endParaRPr/>
          </a:p>
        </p:txBody>
      </p:sp>
      <p:sp>
        <p:nvSpPr>
          <p:cNvPr id="277" name="Google Shape;277;p23"/>
          <p:cNvSpPr txBox="1"/>
          <p:nvPr>
            <p:ph idx="1" type="body"/>
          </p:nvPr>
        </p:nvSpPr>
        <p:spPr>
          <a:xfrm>
            <a:off x="1297500" y="1307850"/>
            <a:ext cx="70389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Rabin-Karp improves?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Improves hashing by encoding characters in accordance with their order.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Avoids collisions where 2 strings have equal hashes but not the same value (“ad” and “bc”)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Computes hashes of new windows faster by </a:t>
            </a:r>
            <a:r>
              <a:rPr lang="en-GB"/>
              <a:t>utilizing the last hash value.</a:t>
            </a:r>
            <a:endParaRPr/>
          </a:p>
        </p:txBody>
      </p:sp>
      <p:sp>
        <p:nvSpPr>
          <p:cNvPr id="278" name="Google Shape;278;p23"/>
          <p:cNvSpPr txBox="1"/>
          <p:nvPr/>
        </p:nvSpPr>
        <p:spPr>
          <a:xfrm>
            <a:off x="2477100" y="2799875"/>
            <a:ext cx="4189800" cy="202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Variables: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 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the Text that we are going to find the pattern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number of possible characters in string space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q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a large prime number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substring with length </a:t>
            </a: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unicode of all characters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Hash Function</a:t>
            </a:r>
            <a:endParaRPr/>
          </a:p>
        </p:txBody>
      </p:sp>
      <p:sp>
        <p:nvSpPr>
          <p:cNvPr id="284" name="Google Shape;284;p24"/>
          <p:cNvSpPr txBox="1"/>
          <p:nvPr/>
        </p:nvSpPr>
        <p:spPr>
          <a:xfrm>
            <a:off x="1674150" y="2571750"/>
            <a:ext cx="57957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substring with length </a:t>
            </a: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m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(length of pattern)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-GB" sz="7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S[i]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character at S[i]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used to prevent integer overflow 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263" y="1645050"/>
            <a:ext cx="6397476" cy="48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4"/>
          <p:cNvSpPr/>
          <p:nvPr/>
        </p:nvSpPr>
        <p:spPr>
          <a:xfrm>
            <a:off x="2366600" y="4137325"/>
            <a:ext cx="2066400" cy="661800"/>
          </a:xfrm>
          <a:prstGeom prst="wedgeRectCallout">
            <a:avLst>
              <a:gd fmla="val -21947" name="adj1"/>
              <a:gd fmla="val -73458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set to a large prime number to avoid collisions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Hash Function: Example</a:t>
            </a:r>
            <a:endParaRPr/>
          </a:p>
        </p:txBody>
      </p:sp>
      <p:sp>
        <p:nvSpPr>
          <p:cNvPr id="292" name="Google Shape;292;p25"/>
          <p:cNvSpPr txBox="1"/>
          <p:nvPr/>
        </p:nvSpPr>
        <p:spPr>
          <a:xfrm>
            <a:off x="249950" y="2606075"/>
            <a:ext cx="22263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substring with length </a:t>
            </a: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m</a:t>
            </a:r>
            <a:endParaRPr sz="10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-GB" sz="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S[i]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character at S[i]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a large prime</a:t>
            </a:r>
            <a:b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5"/>
          <p:cNvSpPr txBox="1"/>
          <p:nvPr/>
        </p:nvSpPr>
        <p:spPr>
          <a:xfrm>
            <a:off x="3342900" y="2675200"/>
            <a:ext cx="49935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s1 = “acc”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= (‘c’ - ’a’ + 1) * 26^0 + </a:t>
            </a: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(‘c’ - ’a’ + 1) * 26^1 + (‘a’ - ’a’ + 1)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3 * 26^0 + 3 * 26^1 + 1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757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s2 = “cac”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= (‘c’ - ’a’ + 1) * 26^0 + (‘a’ - ’a’ + 1) * 26^1 + (‘c’ - ’a’ + 1)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3 * 26^0 + 1 * 26^1 + 3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2057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4" name="Google Shape;2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263" y="1645050"/>
            <a:ext cx="6397476" cy="48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